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13"/>
  </p:notesMasterIdLst>
  <p:handoutMasterIdLst>
    <p:handoutMasterId r:id="rId14"/>
  </p:handoutMasterIdLst>
  <p:sldIdLst>
    <p:sldId id="283" r:id="rId2"/>
    <p:sldId id="281" r:id="rId3"/>
    <p:sldId id="282" r:id="rId4"/>
    <p:sldId id="404" r:id="rId5"/>
    <p:sldId id="284" r:id="rId6"/>
    <p:sldId id="405" r:id="rId7"/>
    <p:sldId id="401" r:id="rId8"/>
    <p:sldId id="406" r:id="rId9"/>
    <p:sldId id="285" r:id="rId10"/>
    <p:sldId id="403" r:id="rId11"/>
    <p:sldId id="402" r:id="rId1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9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77"/>
    <a:srgbClr val="001742"/>
    <a:srgbClr val="905191"/>
    <a:srgbClr val="DF524E"/>
    <a:srgbClr val="F3753A"/>
    <a:srgbClr val="0E76BC"/>
    <a:srgbClr val="5EB346"/>
    <a:srgbClr val="0070C0"/>
    <a:srgbClr val="BFD0DF"/>
    <a:srgbClr val="981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5" autoAdjust="0"/>
    <p:restoredTop sz="96327" autoAdjust="0"/>
  </p:normalViewPr>
  <p:slideViewPr>
    <p:cSldViewPr>
      <p:cViewPr varScale="1">
        <p:scale>
          <a:sx n="124" d="100"/>
          <a:sy n="124" d="100"/>
        </p:scale>
        <p:origin x="1184" y="168"/>
      </p:cViewPr>
      <p:guideLst>
        <p:guide orient="horz" pos="2160"/>
        <p:guide pos="9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-1770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372" cy="464184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436" y="0"/>
            <a:ext cx="3038372" cy="464184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r">
              <a:defRPr sz="1200"/>
            </a:lvl1pPr>
          </a:lstStyle>
          <a:p>
            <a:fld id="{C604CD14-512E-4ED5-BC62-E538007162F6}" type="datetimeFigureOut">
              <a:rPr lang="en-US" smtClean="0"/>
              <a:t>6/28/24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0627"/>
            <a:ext cx="3038372" cy="464184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436" y="8830627"/>
            <a:ext cx="3038372" cy="464184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r">
              <a:defRPr sz="1200"/>
            </a:lvl1pPr>
          </a:lstStyle>
          <a:p>
            <a:fld id="{20639290-6861-4206-AFE3-4D55B2340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052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200"/>
            </a:lvl1pPr>
          </a:lstStyle>
          <a:p>
            <a:fld id="{F596556E-D92C-4943-8DC9-CB9A7CAB1341}" type="datetimeFigureOut">
              <a:rPr lang="en-US" smtClean="0"/>
              <a:t>6/28/24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200"/>
            </a:lvl1pPr>
          </a:lstStyle>
          <a:p>
            <a:fld id="{068ADE0E-12BD-4DC4-8CFC-B74AF52C7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543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33900"/>
            <a:ext cx="7772400" cy="153824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86200"/>
            <a:ext cx="7772400" cy="1316052"/>
          </a:xfrm>
        </p:spPr>
        <p:txBody>
          <a:bodyPr anchor="t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1" baseline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205" y="5519650"/>
            <a:ext cx="3267588" cy="91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64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0"/>
            <a:ext cx="7772400" cy="136207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4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3962400"/>
            <a:ext cx="7772400" cy="9144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400" b="0" i="0" baseline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6573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hasi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572000" y="6536694"/>
            <a:ext cx="4572000" cy="321306"/>
          </a:xfrm>
          <a:prstGeom prst="rect">
            <a:avLst/>
          </a:prstGeom>
          <a:solidFill>
            <a:srgbClr val="981E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>
          <a:xfrm>
            <a:off x="685800" y="2286000"/>
            <a:ext cx="7772400" cy="3429000"/>
          </a:xfrm>
        </p:spPr>
        <p:txBody>
          <a:bodyPr/>
          <a:lstStyle>
            <a:lvl1pPr marL="0" indent="0">
              <a:lnSpc>
                <a:spcPct val="125000"/>
              </a:lnSpc>
              <a:spcBef>
                <a:spcPts val="1200"/>
              </a:spcBef>
              <a:spcAft>
                <a:spcPts val="200"/>
              </a:spcAft>
              <a:buFontTx/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762000"/>
          </a:xfrm>
        </p:spPr>
        <p:txBody>
          <a:bodyPr>
            <a:normAutofit/>
          </a:bodyPr>
          <a:lstStyle>
            <a:lvl1pPr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85800" y="609600"/>
            <a:ext cx="77724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5800" y="609600"/>
            <a:ext cx="77724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24400" y="6536695"/>
            <a:ext cx="3429000" cy="291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6536695"/>
            <a:ext cx="768604" cy="291457"/>
          </a:xfrm>
          <a:prstGeom prst="rect">
            <a:avLst/>
          </a:prstGeom>
        </p:spPr>
        <p:txBody>
          <a:bodyPr vert="horz" lIns="0" tIns="45720" rIns="228600" bIns="45720" rtlCol="0" anchor="ctr"/>
          <a:lstStyle>
            <a:lvl1pPr algn="r">
              <a:tabLst>
                <a:tab pos="741363" algn="r"/>
              </a:tabLst>
              <a:defRPr sz="1200" b="1"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defTabSz="1149350">
              <a:tabLst/>
            </a:pPr>
            <a:fld id="{0499C290-51E0-41BB-9934-58A3D372F678}" type="slidenum">
              <a:rPr lang="en-US" smtClean="0"/>
              <a:pPr defTabSz="1149350">
                <a:tabLst/>
              </a:pPr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536695"/>
            <a:ext cx="4572000" cy="3213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566542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100" baseline="0" dirty="0">
                <a:solidFill>
                  <a:schemeClr val="bg1">
                    <a:lumMod val="75000"/>
                  </a:schemeClr>
                </a:solidFill>
                <a:latin typeface="Garamond" pitchFamily="18" charset="0"/>
              </a:rPr>
              <a:t>KNOWLEDGE FOR ACTION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85800" y="609600"/>
            <a:ext cx="77724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0" y="6536695"/>
            <a:ext cx="4572000" cy="3213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16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6536695"/>
            <a:ext cx="768604" cy="291457"/>
          </a:xfrm>
          <a:prstGeom prst="rect">
            <a:avLst/>
          </a:prstGeom>
        </p:spPr>
        <p:txBody>
          <a:bodyPr vert="horz" lIns="0" tIns="45720" rIns="228600" bIns="45720" rtlCol="0" anchor="ctr"/>
          <a:lstStyle>
            <a:lvl1pPr algn="r">
              <a:tabLst>
                <a:tab pos="741363" algn="r"/>
              </a:tabLst>
              <a:defRPr sz="1200" b="1"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defTabSz="1149350">
              <a:tabLst/>
            </a:pPr>
            <a:fld id="{0499C290-51E0-41BB-9934-58A3D372F678}" type="slidenum">
              <a:rPr lang="en-US" smtClean="0"/>
              <a:pPr defTabSz="1149350">
                <a:tabLst/>
              </a:pPr>
              <a:t>‹#›</a:t>
            </a:fld>
            <a:endParaRPr lang="en-US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3"/>
          </p:nvPr>
        </p:nvSpPr>
        <p:spPr>
          <a:xfrm>
            <a:off x="685800" y="2286000"/>
            <a:ext cx="7772400" cy="3429000"/>
          </a:xfrm>
        </p:spPr>
        <p:txBody>
          <a:bodyPr/>
          <a:lstStyle>
            <a:lvl1pPr>
              <a:lnSpc>
                <a:spcPct val="125000"/>
              </a:lnSpc>
              <a:spcBef>
                <a:spcPts val="600"/>
              </a:spcBef>
              <a:spcAft>
                <a:spcPts val="200"/>
              </a:spcAft>
              <a:defRPr sz="2000" b="0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rgbClr val="0070C0"/>
                </a:solidFill>
              </a:defRPr>
            </a:lvl2pPr>
            <a:lvl3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312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457200"/>
          </a:xfrm>
        </p:spPr>
        <p:txBody>
          <a:bodyPr/>
          <a:lstStyle>
            <a:lvl1pPr>
              <a:defRPr sz="2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tIns="0" rIns="228600" bIns="0"/>
          <a:lstStyle>
            <a:lvl1pPr algn="r">
              <a:defRPr/>
            </a:lvl1pPr>
          </a:lstStyle>
          <a:p>
            <a:pPr defTabSz="1149350">
              <a:tabLst/>
            </a:pPr>
            <a:fld id="{0499C290-51E0-41BB-9934-58A3D372F678}" type="slidenum">
              <a:rPr lang="en-US" smtClean="0"/>
              <a:pPr defTabSz="1149350">
                <a:tabLst/>
              </a:pPr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85800" y="1219200"/>
            <a:ext cx="7772400" cy="4953000"/>
          </a:xfrm>
        </p:spPr>
        <p:txBody>
          <a:bodyPr/>
          <a:lstStyle>
            <a:lvl1pPr>
              <a:lnSpc>
                <a:spcPct val="125000"/>
              </a:lnSpc>
              <a:spcBef>
                <a:spcPts val="1200"/>
              </a:spcBef>
              <a:spcAft>
                <a:spcPts val="200"/>
              </a:spcAft>
              <a:defRPr sz="2000" b="0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rgbClr val="0070C0"/>
                </a:solidFill>
              </a:defRPr>
            </a:lvl2pPr>
            <a:lvl3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105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0499C290-51E0-41BB-9934-58A3D372F6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4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4572000" y="6536694"/>
            <a:ext cx="4572000" cy="321306"/>
          </a:xfrm>
          <a:prstGeom prst="rect">
            <a:avLst/>
          </a:prstGeom>
          <a:solidFill>
            <a:srgbClr val="981E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28600" y="3448053"/>
            <a:ext cx="4343400" cy="2647582"/>
          </a:xfr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4724401" y="3448050"/>
            <a:ext cx="4191000" cy="2647950"/>
          </a:xfr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8952"/>
            <a:ext cx="3733800" cy="1524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4724400" y="758952"/>
            <a:ext cx="4038600" cy="2362200"/>
          </a:xfrm>
        </p:spPr>
        <p:txBody>
          <a:bodyPr/>
          <a:lstStyle>
            <a:lvl1pPr>
              <a:lnSpc>
                <a:spcPct val="125000"/>
              </a:lnSpc>
              <a:defRPr sz="2000" b="0" baseline="0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defRPr sz="2000" b="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>
              <a:lnSpc>
                <a:spcPct val="125000"/>
              </a:lnSpc>
              <a:defRPr sz="2000" b="0" baseline="0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25000"/>
              </a:lnSpc>
              <a:defRPr sz="2000" b="0" baseline="0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25000"/>
              </a:lnSpc>
              <a:defRPr sz="2000" b="0" baseline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24400" y="6536695"/>
            <a:ext cx="3429000" cy="291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6536695"/>
            <a:ext cx="768604" cy="291457"/>
          </a:xfrm>
          <a:prstGeom prst="rect">
            <a:avLst/>
          </a:prstGeom>
        </p:spPr>
        <p:txBody>
          <a:bodyPr vert="horz" lIns="0" tIns="45720" rIns="228600" bIns="45720" rtlCol="0" anchor="ctr"/>
          <a:lstStyle>
            <a:lvl1pPr algn="r">
              <a:tabLst>
                <a:tab pos="741363" algn="r"/>
              </a:tabLst>
              <a:defRPr sz="1200" b="1"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defTabSz="1149350">
              <a:tabLst/>
            </a:pPr>
            <a:fld id="{0499C290-51E0-41BB-9934-58A3D372F678}" type="slidenum">
              <a:rPr lang="en-US" smtClean="0"/>
              <a:pPr defTabSz="1149350">
                <a:tabLst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536695"/>
            <a:ext cx="4572000" cy="3213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66542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100" baseline="0" dirty="0">
                <a:solidFill>
                  <a:schemeClr val="bg1">
                    <a:lumMod val="75000"/>
                  </a:schemeClr>
                </a:solidFill>
                <a:latin typeface="Garamond" pitchFamily="18" charset="0"/>
              </a:rPr>
              <a:t>KNOWLEDGE FOR ACTION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536695"/>
            <a:ext cx="4572000" cy="3213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241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572000" y="6536694"/>
            <a:ext cx="4572000" cy="321306"/>
          </a:xfrm>
          <a:prstGeom prst="rect">
            <a:avLst/>
          </a:prstGeom>
          <a:solidFill>
            <a:srgbClr val="981E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58952"/>
            <a:ext cx="7772400" cy="7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860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24400" y="6536695"/>
            <a:ext cx="3429000" cy="291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6536695"/>
            <a:ext cx="768604" cy="291457"/>
          </a:xfrm>
          <a:prstGeom prst="rect">
            <a:avLst/>
          </a:prstGeom>
        </p:spPr>
        <p:txBody>
          <a:bodyPr vert="horz" lIns="0" tIns="0" rIns="228600" bIns="0" rtlCol="0" anchor="ctr"/>
          <a:lstStyle>
            <a:lvl1pPr algn="r">
              <a:tabLst>
                <a:tab pos="741363" algn="r"/>
              </a:tabLst>
              <a:defRPr sz="1200" b="1"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defTabSz="1149350">
              <a:tabLst/>
            </a:pPr>
            <a:fld id="{0499C290-51E0-41BB-9934-58A3D372F678}" type="slidenum">
              <a:rPr lang="en-US" smtClean="0"/>
              <a:pPr defTabSz="1149350">
                <a:tabLst/>
              </a:pPr>
              <a:t>‹#›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6536695"/>
            <a:ext cx="4572000" cy="321305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85800" y="1219200"/>
            <a:ext cx="7772400" cy="0"/>
          </a:xfrm>
          <a:prstGeom prst="line">
            <a:avLst/>
          </a:prstGeom>
          <a:ln w="6350">
            <a:solidFill>
              <a:srgbClr val="981E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75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4" r:id="rId5"/>
    <p:sldLayoutId id="2147483695" r:id="rId6"/>
    <p:sldLayoutId id="2147483696" r:id="rId7"/>
  </p:sldLayoutIdLst>
  <p:hf sldNum="0" hdr="0" dt="0"/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2600" b="1" kern="120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600"/>
        </a:spcBef>
        <a:spcAft>
          <a:spcPts val="200"/>
        </a:spcAft>
        <a:buFont typeface="Arial" pitchFamily="34" charset="0"/>
        <a:buChar char="•"/>
        <a:defRPr sz="2000" b="0" kern="1200" baseline="0">
          <a:solidFill>
            <a:schemeClr val="tx2">
              <a:lumMod val="7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–"/>
        <a:defRPr sz="2000" b="0" kern="1200" baseline="0">
          <a:solidFill>
            <a:srgbClr val="0070C0"/>
          </a:solidFill>
          <a:latin typeface="Arial" pitchFamily="34" charset="0"/>
          <a:ea typeface="+mn-ea"/>
          <a:cs typeface="Arial" pitchFamily="34" charset="0"/>
        </a:defRPr>
      </a:lvl2pPr>
      <a:lvl3pPr marL="640080" indent="-228600" algn="l" defTabSz="914400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•"/>
        <a:defRPr sz="2000" b="0" kern="1200" baseline="0">
          <a:solidFill>
            <a:schemeClr val="bg1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914400" indent="-228600" algn="l" defTabSz="914400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–"/>
        <a:defRPr sz="2000" b="0" kern="1200" baseline="0">
          <a:solidFill>
            <a:schemeClr val="bg1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1143000" indent="-228600" algn="l" defTabSz="914400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»"/>
        <a:defRPr sz="2000" b="0" kern="1200" baseline="0">
          <a:solidFill>
            <a:schemeClr val="bg1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F0DA8-EFCF-534B-8FBB-8E1C4091B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762000"/>
          </a:xfrm>
        </p:spPr>
        <p:txBody>
          <a:bodyPr/>
          <a:lstStyle/>
          <a:p>
            <a:r>
              <a:rPr lang="en-US" dirty="0"/>
              <a:t>Electric cookstove adoption in Tanzania</a:t>
            </a:r>
            <a:br>
              <a:rPr lang="en-US" dirty="0"/>
            </a:br>
            <a:br>
              <a:rPr lang="en-US" dirty="0"/>
            </a:br>
            <a:br>
              <a:rPr lang="en-US" b="0" dirty="0"/>
            </a:br>
            <a:r>
              <a:rPr lang="en-US" b="0" dirty="0"/>
              <a:t>Susanna Berkouwer (Penn Wharton)</a:t>
            </a:r>
            <a:br>
              <a:rPr lang="en-US" b="0" dirty="0"/>
            </a:br>
            <a:r>
              <a:rPr lang="en-US" b="0" dirty="0"/>
              <a:t>Joshua Dean (Chicago Booth)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Timeline:</a:t>
            </a:r>
            <a:br>
              <a:rPr lang="en-US" b="0" dirty="0"/>
            </a:br>
            <a:r>
              <a:rPr lang="en-US" b="0" dirty="0"/>
              <a:t>	Pilot in July-August 2024 (N=200)</a:t>
            </a:r>
            <a:br>
              <a:rPr lang="en-US" b="0" dirty="0"/>
            </a:br>
            <a:r>
              <a:rPr lang="en-US" b="0" dirty="0"/>
              <a:t>	Launch in Q1 2025 (N=2000)</a:t>
            </a:r>
            <a:br>
              <a:rPr lang="en-US" b="0" dirty="0"/>
            </a:b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60173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609600" y="1600200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Policy goal: reduce usage of a fossil fuel appliance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Two policy levers: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Subsidize upfront cost of electric appliance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Subsidize electricity prices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Research question: what is the $/tCO2 for each subsidy?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391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533400" y="304800"/>
            <a:ext cx="3720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Planned RCT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DCF00-87C7-8E44-9C20-5CF58D356951}"/>
              </a:ext>
            </a:extLst>
          </p:cNvPr>
          <p:cNvSpPr txBox="1"/>
          <p:nvPr/>
        </p:nvSpPr>
        <p:spPr>
          <a:xfrm>
            <a:off x="533400" y="1600200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Randomize price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Randomize electricity prices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Randomize whether electricity prices are shown before or after adoption decision </a:t>
            </a:r>
          </a:p>
        </p:txBody>
      </p:sp>
    </p:spTree>
    <p:extLst>
      <p:ext uri="{BB962C8B-B14F-4D97-AF65-F5344CB8AC3E}">
        <p14:creationId xmlns:p14="http://schemas.microsoft.com/office/powerpoint/2010/main" val="2795551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AAFA4-7801-9545-BB98-A99AB6ECD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28600"/>
            <a:ext cx="3467100" cy="264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54FFA3-B242-C149-9320-5795F4D32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006047"/>
            <a:ext cx="27432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90B2FA-1AF9-6142-80F0-91670A1C4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96520"/>
            <a:ext cx="3467100" cy="27736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579C2F-170E-4847-A062-0E5DA2423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2" y="3179652"/>
            <a:ext cx="5377994" cy="358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9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AAFA4-7801-9545-BB98-A99AB6ECD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28600"/>
            <a:ext cx="3467100" cy="264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54FFA3-B242-C149-9320-5795F4D32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006047"/>
            <a:ext cx="2743200" cy="3657600"/>
          </a:xfrm>
          <a:prstGeom prst="rect">
            <a:avLst/>
          </a:prstGeom>
        </p:spPr>
      </p:pic>
      <p:pic>
        <p:nvPicPr>
          <p:cNvPr id="1026" name="Picture 2" descr="Ecoa Electric Appliances: Clean Cooking Future">
            <a:extLst>
              <a:ext uri="{FF2B5EF4-FFF2-40B4-BE49-F238E27FC236}">
                <a16:creationId xmlns:a16="http://schemas.microsoft.com/office/drawing/2014/main" id="{194890B3-EA16-5B49-92E2-4D96329D3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369" y="2688547"/>
            <a:ext cx="4292600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RN introduces new electric cookware suite">
            <a:extLst>
              <a:ext uri="{FF2B5EF4-FFF2-40B4-BE49-F238E27FC236}">
                <a16:creationId xmlns:a16="http://schemas.microsoft.com/office/drawing/2014/main" id="{ED5B572A-CBBC-2444-858D-098E118AE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0" y="0"/>
            <a:ext cx="41148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947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533400" y="304800"/>
            <a:ext cx="22252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Benefits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DCF00-87C7-8E44-9C20-5CF58D356951}"/>
              </a:ext>
            </a:extLst>
          </p:cNvPr>
          <p:cNvSpPr txBox="1"/>
          <p:nvPr/>
        </p:nvSpPr>
        <p:spPr>
          <a:xfrm>
            <a:off x="533400" y="1600200"/>
            <a:ext cx="85724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Save money?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Save time?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Healthier?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Reduce CO2 (Kenya’s grid is 50% geothermal, 40% hydro)</a:t>
            </a:r>
          </a:p>
        </p:txBody>
      </p:sp>
    </p:spTree>
    <p:extLst>
      <p:ext uri="{BB962C8B-B14F-4D97-AF65-F5344CB8AC3E}">
        <p14:creationId xmlns:p14="http://schemas.microsoft.com/office/powerpoint/2010/main" val="3612732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533400" y="381000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might people not want to adopt an electric cookstove?</a:t>
            </a:r>
          </a:p>
        </p:txBody>
      </p:sp>
    </p:spTree>
    <p:extLst>
      <p:ext uri="{BB962C8B-B14F-4D97-AF65-F5344CB8AC3E}">
        <p14:creationId xmlns:p14="http://schemas.microsoft.com/office/powerpoint/2010/main" val="201305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6811918-EE14-FB46-BCD5-F456F75B9B29}"/>
              </a:ext>
            </a:extLst>
          </p:cNvPr>
          <p:cNvSpPr txBox="1"/>
          <p:nvPr/>
        </p:nvSpPr>
        <p:spPr>
          <a:xfrm>
            <a:off x="564607" y="116225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might people not want to adopt an electric cookstove?</a:t>
            </a:r>
          </a:p>
        </p:txBody>
      </p:sp>
      <p:pic>
        <p:nvPicPr>
          <p:cNvPr id="9218" name="Picture 2" descr="Improving Voltage Quality through Transformer Construction in Accra, Ghana  - Kleinman Center for Energy Policy">
            <a:extLst>
              <a:ext uri="{FF2B5EF4-FFF2-40B4-BE49-F238E27FC236}">
                <a16:creationId xmlns:a16="http://schemas.microsoft.com/office/drawing/2014/main" id="{4E25E267-7755-7C4F-B7B2-75A1F755F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6105525" cy="536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168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1D4616-1CF7-6448-B6EC-54BCF71AD91A}"/>
              </a:ext>
            </a:extLst>
          </p:cNvPr>
          <p:cNvSpPr/>
          <p:nvPr/>
        </p:nvSpPr>
        <p:spPr>
          <a:xfrm>
            <a:off x="4903339" y="660728"/>
            <a:ext cx="3429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b="1" dirty="0" err="1">
                <a:latin typeface="Arial" pitchFamily="34" charset="0"/>
                <a:ea typeface="+mj-ea"/>
                <a:cs typeface="Arial" pitchFamily="34" charset="0"/>
              </a:rPr>
              <a:t>Mwirosti</a:t>
            </a: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 Transformer </a:t>
            </a:r>
          </a:p>
          <a:p>
            <a:pPr algn="ctr">
              <a:lnSpc>
                <a:spcPct val="114000"/>
              </a:lnSpc>
            </a:pP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Constituency, Kakamega County</a:t>
            </a:r>
            <a:endParaRPr lang="en-US" sz="1400" b="1" dirty="0">
              <a:solidFill>
                <a:schemeClr val="tx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F961F6-4A52-4547-9FC0-F0A59CA21F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4158213"/>
            <a:ext cx="4202245" cy="2318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945D92-63CE-484E-B437-859C9926A4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16" y="1125082"/>
            <a:ext cx="4315968" cy="25176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D8BB22D-A6F4-A541-B141-5912E724B86A}"/>
              </a:ext>
            </a:extLst>
          </p:cNvPr>
          <p:cNvSpPr/>
          <p:nvPr/>
        </p:nvSpPr>
        <p:spPr>
          <a:xfrm>
            <a:off x="776558" y="742728"/>
            <a:ext cx="3429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b="1" dirty="0" err="1">
                <a:latin typeface="Arial" pitchFamily="34" charset="0"/>
                <a:ea typeface="+mj-ea"/>
                <a:cs typeface="Arial" pitchFamily="34" charset="0"/>
              </a:rPr>
              <a:t>Tieng’re</a:t>
            </a: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 Transformer, </a:t>
            </a:r>
            <a:b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</a:b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Seme Constituency, Kisumu</a:t>
            </a:r>
            <a:endParaRPr lang="en-US" sz="1400" b="1" dirty="0">
              <a:solidFill>
                <a:schemeClr val="tx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B190F9-AFEF-7B4A-A63C-EBA47F93CD97}"/>
              </a:ext>
            </a:extLst>
          </p:cNvPr>
          <p:cNvSpPr/>
          <p:nvPr/>
        </p:nvSpPr>
        <p:spPr>
          <a:xfrm>
            <a:off x="773245" y="3602896"/>
            <a:ext cx="3581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b="1" dirty="0" err="1">
                <a:latin typeface="Arial" pitchFamily="34" charset="0"/>
                <a:ea typeface="+mj-ea"/>
                <a:cs typeface="Arial" pitchFamily="34" charset="0"/>
              </a:rPr>
              <a:t>Esibeye</a:t>
            </a: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 Transformer</a:t>
            </a:r>
            <a:r>
              <a:rPr lang="en-US" sz="1400" b="1" dirty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rPr>
              <a:t>, </a:t>
            </a:r>
            <a:br>
              <a:rPr lang="en-US" sz="1400" b="1" dirty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rPr>
            </a:br>
            <a:r>
              <a:rPr lang="en-US" sz="1400" b="1" dirty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rPr>
              <a:t>Luanda Constituency, </a:t>
            </a:r>
            <a:r>
              <a:rPr lang="en-US" sz="1400" b="1" dirty="0" err="1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rPr>
              <a:t>Vihiga</a:t>
            </a:r>
            <a:endParaRPr lang="en-US" sz="1400" b="1" dirty="0">
              <a:solidFill>
                <a:schemeClr val="tx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9BCBC7-5E55-494D-8A63-AF8ACC9FB3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3723" y="4136296"/>
            <a:ext cx="4297513" cy="23815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FDC5B5-D4AE-FA41-AED2-303182944391}"/>
              </a:ext>
            </a:extLst>
          </p:cNvPr>
          <p:cNvSpPr/>
          <p:nvPr/>
        </p:nvSpPr>
        <p:spPr>
          <a:xfrm>
            <a:off x="5289836" y="3562061"/>
            <a:ext cx="3581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b="1" dirty="0" err="1">
                <a:latin typeface="Arial" pitchFamily="34" charset="0"/>
                <a:ea typeface="+mj-ea"/>
                <a:cs typeface="Arial" pitchFamily="34" charset="0"/>
              </a:rPr>
              <a:t>Mukavakava</a:t>
            </a: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 Transformer, </a:t>
            </a:r>
            <a:b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</a:br>
            <a:r>
              <a:rPr lang="en-US" sz="1400" b="1" dirty="0" err="1">
                <a:latin typeface="Arial" pitchFamily="34" charset="0"/>
                <a:ea typeface="+mj-ea"/>
                <a:cs typeface="Arial" pitchFamily="34" charset="0"/>
              </a:rPr>
              <a:t>Malava</a:t>
            </a: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 Constituency, Kakamega</a:t>
            </a:r>
            <a:endParaRPr lang="en-US" sz="1400" b="1" dirty="0">
              <a:solidFill>
                <a:schemeClr val="tx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BEF66F-67EF-8D49-B72E-9577319D4E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125082"/>
            <a:ext cx="4238266" cy="23039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811918-EE14-FB46-BCD5-F456F75B9B29}"/>
              </a:ext>
            </a:extLst>
          </p:cNvPr>
          <p:cNvSpPr txBox="1"/>
          <p:nvPr/>
        </p:nvSpPr>
        <p:spPr>
          <a:xfrm>
            <a:off x="564607" y="116225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might people not want to adopt an electric cookstove?</a:t>
            </a:r>
          </a:p>
        </p:txBody>
      </p:sp>
    </p:spTree>
    <p:extLst>
      <p:ext uri="{BB962C8B-B14F-4D97-AF65-F5344CB8AC3E}">
        <p14:creationId xmlns:p14="http://schemas.microsoft.com/office/powerpoint/2010/main" val="314695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AD2B18-3675-9F46-9287-8B9BB20D7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14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533400" y="381000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might people not want to adopt an electric cookstove?</a:t>
            </a:r>
          </a:p>
        </p:txBody>
      </p:sp>
      <p:pic>
        <p:nvPicPr>
          <p:cNvPr id="3074" name="Picture 2" descr="The Best Grills 2024 - Gas and Charcoal BBQ Grills">
            <a:extLst>
              <a:ext uri="{FF2B5EF4-FFF2-40B4-BE49-F238E27FC236}">
                <a16:creationId xmlns:a16="http://schemas.microsoft.com/office/drawing/2014/main" id="{DE4109B5-3984-2A47-A1E3-1546577BF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267" y="1371600"/>
            <a:ext cx="64008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433736"/>
      </p:ext>
    </p:extLst>
  </p:cSld>
  <p:clrMapOvr>
    <a:masterClrMapping/>
  </p:clrMapOvr>
</p:sld>
</file>

<file path=ppt/theme/theme1.xml><?xml version="1.0" encoding="utf-8"?>
<a:theme xmlns:a="http://schemas.openxmlformats.org/drawingml/2006/main" name="knowledge_master1-3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knowledge_master1-3_theme</Template>
  <TotalTime>1254</TotalTime>
  <Words>198</Words>
  <Application>Microsoft Macintosh PowerPoint</Application>
  <PresentationFormat>On-screen Show (4:3)</PresentationFormat>
  <Paragraphs>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Garamond</vt:lpstr>
      <vt:lpstr>Helvetica</vt:lpstr>
      <vt:lpstr>knowledge_master1-3_theme</vt:lpstr>
      <vt:lpstr>Electric cookstove adoption in Tanzania   Susanna Berkouwer (Penn Wharton) Joshua Dean (Chicago Booth)  Timeline:  Pilot in July-August 2024 (N=200)  Launch in Q1 2025 (N=2000)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Wharton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tranac</dc:creator>
  <cp:lastModifiedBy>Berkouwer, Susanna B</cp:lastModifiedBy>
  <cp:revision>166</cp:revision>
  <cp:lastPrinted>2022-07-21T07:57:00Z</cp:lastPrinted>
  <dcterms:created xsi:type="dcterms:W3CDTF">2012-04-03T15:29:58Z</dcterms:created>
  <dcterms:modified xsi:type="dcterms:W3CDTF">2024-06-28T16:59:07Z</dcterms:modified>
</cp:coreProperties>
</file>